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5" r:id="rId12"/>
    <p:sldId id="28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7" r:id="rId25"/>
    <p:sldId id="286" r:id="rId26"/>
    <p:sldId id="278" r:id="rId27"/>
    <p:sldId id="279" r:id="rId2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smtClean="0"/>
              <a:t>Kliknite da biste uredili stil podnaslova matrice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4864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90261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okomitog tekst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630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0392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0791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78207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4" name="Rezervirano mjesto sadržaja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5" name="Rezervirano mjesto tekst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6" name="Rezervirano mjesto sadržaja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7" name="Rezervirano mjesto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8" name="Rezervirano mjesto podnožj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8803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3567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3" name="Rezervirano mjesto podnožj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6578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31739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 smtClean="0"/>
              <a:t>Uredite stilove teksta matrice</a:t>
            </a:r>
          </a:p>
        </p:txBody>
      </p:sp>
      <p:sp>
        <p:nvSpPr>
          <p:cNvPr id="5" name="Rezervirano mjesto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00395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smtClean="0"/>
              <a:t>Uredite stil naslova matrice</a:t>
            </a:r>
            <a:endParaRPr lang="hr-HR"/>
          </a:p>
        </p:txBody>
      </p:sp>
      <p:sp>
        <p:nvSpPr>
          <p:cNvPr id="3" name="Rezervirano mjesto tekst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smtClean="0"/>
              <a:t>Uredite stilove teksta matrice</a:t>
            </a:r>
          </a:p>
          <a:p>
            <a:pPr lvl="1"/>
            <a:r>
              <a:rPr lang="hr-HR" smtClean="0"/>
              <a:t>Druga razina</a:t>
            </a:r>
          </a:p>
          <a:p>
            <a:pPr lvl="2"/>
            <a:r>
              <a:rPr lang="hr-HR" smtClean="0"/>
              <a:t>Treća razina</a:t>
            </a:r>
          </a:p>
          <a:p>
            <a:pPr lvl="3"/>
            <a:r>
              <a:rPr lang="hr-HR" smtClean="0"/>
              <a:t>Četvrta razina</a:t>
            </a:r>
          </a:p>
          <a:p>
            <a:pPr lvl="4"/>
            <a:r>
              <a:rPr lang="hr-HR" smtClean="0"/>
              <a:t>Peta razina</a:t>
            </a:r>
            <a:endParaRPr lang="hr-HR"/>
          </a:p>
        </p:txBody>
      </p:sp>
      <p:sp>
        <p:nvSpPr>
          <p:cNvPr id="4" name="Rezervirano mjesto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E37DD-3719-4CA7-B132-43DC256353AF}" type="datetimeFigureOut">
              <a:rPr lang="hr-HR" smtClean="0"/>
              <a:t>23.3.2020.</a:t>
            </a:fld>
            <a:endParaRPr lang="hr-HR"/>
          </a:p>
        </p:txBody>
      </p:sp>
      <p:sp>
        <p:nvSpPr>
          <p:cNvPr id="5" name="Rezervirano mjesto podnožj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E50E-FAFD-4B86-A2C3-66209E30639A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3495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etchup.com/plans-and-pricing/sketchup-fre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/>
          <p:cNvSpPr txBox="1"/>
          <p:nvPr/>
        </p:nvSpPr>
        <p:spPr>
          <a:xfrm>
            <a:off x="1048912" y="1402205"/>
            <a:ext cx="1008120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3600" b="1" dirty="0" smtClean="0">
                <a:solidFill>
                  <a:srgbClr val="00B0F0"/>
                </a:solidFill>
              </a:rPr>
              <a:t>Uvod u 3D modeliranje pomoću programskog alata </a:t>
            </a:r>
            <a:r>
              <a:rPr lang="hr-HR" sz="3600" b="1" dirty="0" err="1" smtClean="0">
                <a:solidFill>
                  <a:schemeClr val="tx1"/>
                </a:solidFill>
              </a:rPr>
              <a:t>SketchUp</a:t>
            </a:r>
            <a:endParaRPr lang="hr-HR" sz="3600" b="1" dirty="0">
              <a:solidFill>
                <a:schemeClr val="tx1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449" y="2889301"/>
            <a:ext cx="6121042" cy="347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532"/>
          <a:stretch/>
        </p:blipFill>
        <p:spPr>
          <a:xfrm>
            <a:off x="399267" y="212164"/>
            <a:ext cx="11393466" cy="6054294"/>
          </a:xfrm>
          <a:prstGeom prst="rect">
            <a:avLst/>
          </a:prstGeom>
        </p:spPr>
      </p:pic>
      <p:sp>
        <p:nvSpPr>
          <p:cNvPr id="3" name="TekstniOkvir 2"/>
          <p:cNvSpPr txBox="1"/>
          <p:nvPr/>
        </p:nvSpPr>
        <p:spPr>
          <a:xfrm>
            <a:off x="0" y="6344340"/>
            <a:ext cx="12192000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Odaberite </a:t>
            </a:r>
            <a:r>
              <a:rPr lang="hr-HR" sz="2400" b="1" dirty="0" err="1" smtClean="0">
                <a:solidFill>
                  <a:srgbClr val="00B050"/>
                </a:solidFill>
              </a:rPr>
              <a:t>Push</a:t>
            </a:r>
            <a:r>
              <a:rPr lang="hr-HR" sz="2400" b="1" dirty="0" smtClean="0">
                <a:solidFill>
                  <a:srgbClr val="00B050"/>
                </a:solidFill>
              </a:rPr>
              <a:t>/</a:t>
            </a:r>
            <a:r>
              <a:rPr lang="hr-HR" sz="2400" b="1" dirty="0" err="1" smtClean="0">
                <a:solidFill>
                  <a:srgbClr val="00B050"/>
                </a:solidFill>
              </a:rPr>
              <a:t>pull</a:t>
            </a:r>
            <a:r>
              <a:rPr lang="hr-HR" sz="2400" b="1" dirty="0" smtClean="0">
                <a:solidFill>
                  <a:srgbClr val="00B050"/>
                </a:solidFill>
              </a:rPr>
              <a:t> alat te „podignite” pravokutnik u kocku. Podignite ga proizvoljno mišem, pa potom upišite 100</a:t>
            </a:r>
            <a:endParaRPr lang="hr-HR" sz="2400" b="1" dirty="0">
              <a:solidFill>
                <a:srgbClr val="00B050"/>
              </a:solidFill>
            </a:endParaRPr>
          </a:p>
        </p:txBody>
      </p:sp>
      <p:sp>
        <p:nvSpPr>
          <p:cNvPr id="4" name="Strelica udesno 3"/>
          <p:cNvSpPr/>
          <p:nvPr/>
        </p:nvSpPr>
        <p:spPr>
          <a:xfrm rot="10800000">
            <a:off x="910299" y="3461530"/>
            <a:ext cx="1595834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trelica udesno 4"/>
          <p:cNvSpPr/>
          <p:nvPr/>
        </p:nvSpPr>
        <p:spPr>
          <a:xfrm rot="10800000">
            <a:off x="399267" y="3933168"/>
            <a:ext cx="242505" cy="29169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5423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562"/>
          <a:stretch/>
        </p:blipFill>
        <p:spPr>
          <a:xfrm>
            <a:off x="990600" y="342901"/>
            <a:ext cx="10081052" cy="5355166"/>
          </a:xfrm>
          <a:prstGeom prst="rect">
            <a:avLst/>
          </a:prstGeom>
        </p:spPr>
      </p:pic>
      <p:sp>
        <p:nvSpPr>
          <p:cNvPr id="3" name="TekstniOkvir 2"/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3D pogled možete mijenjati </a:t>
            </a:r>
            <a:r>
              <a:rPr lang="hr-HR" sz="2400" b="1" dirty="0" smtClean="0">
                <a:solidFill>
                  <a:srgbClr val="7030A0"/>
                </a:solidFill>
              </a:rPr>
              <a:t>pritiskom i držanjem pritiska na kotač miša </a:t>
            </a:r>
            <a:r>
              <a:rPr lang="hr-HR" sz="2400" b="1" dirty="0" smtClean="0">
                <a:solidFill>
                  <a:srgbClr val="00B050"/>
                </a:solidFill>
              </a:rPr>
              <a:t>te pomicanjem miša u stranu</a:t>
            </a:r>
            <a:endParaRPr lang="hr-HR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7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6433831" y="0"/>
            <a:ext cx="4141456" cy="2202926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 rotWithShape="1">
          <a:blip r:embed="rId3"/>
          <a:srcRect b="5392"/>
          <a:stretch/>
        </p:blipFill>
        <p:spPr>
          <a:xfrm>
            <a:off x="6433831" y="2277674"/>
            <a:ext cx="4141456" cy="2203956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4"/>
          <a:srcRect b="5555"/>
          <a:stretch/>
        </p:blipFill>
        <p:spPr>
          <a:xfrm>
            <a:off x="6433831" y="4569965"/>
            <a:ext cx="4141456" cy="2200148"/>
          </a:xfrm>
          <a:prstGeom prst="rect">
            <a:avLst/>
          </a:prstGeom>
        </p:spPr>
      </p:pic>
      <p:sp>
        <p:nvSpPr>
          <p:cNvPr id="5" name="TekstniOkvir 4"/>
          <p:cNvSpPr txBox="1"/>
          <p:nvPr/>
        </p:nvSpPr>
        <p:spPr>
          <a:xfrm>
            <a:off x="737420" y="401064"/>
            <a:ext cx="5005137" cy="15696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rgbClr val="00B050"/>
                </a:solidFill>
              </a:rPr>
              <a:t>Jednim pritiskom primarne tipke miša na plohu objekta odabirete samo plohu.</a:t>
            </a:r>
            <a:endParaRPr lang="hr-HR" sz="2400" b="1" dirty="0" smtClean="0">
              <a:solidFill>
                <a:srgbClr val="7030A0"/>
              </a:solidFill>
            </a:endParaRPr>
          </a:p>
          <a:p>
            <a:endParaRPr lang="hr-HR" sz="2400" b="1" dirty="0">
              <a:solidFill>
                <a:srgbClr val="00B050"/>
              </a:solidFill>
            </a:endParaRPr>
          </a:p>
        </p:txBody>
      </p:sp>
      <p:sp>
        <p:nvSpPr>
          <p:cNvPr id="6" name="TekstniOkvir 5"/>
          <p:cNvSpPr txBox="1"/>
          <p:nvPr/>
        </p:nvSpPr>
        <p:spPr>
          <a:xfrm>
            <a:off x="737419" y="2594822"/>
            <a:ext cx="5005137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rgbClr val="0070C0"/>
                </a:solidFill>
              </a:rPr>
              <a:t>Duplim pritiskom odabirete plohu i crte koje čine rubove</a:t>
            </a:r>
          </a:p>
          <a:p>
            <a:endParaRPr lang="hr-HR" sz="2400" b="1" dirty="0">
              <a:solidFill>
                <a:srgbClr val="00B050"/>
              </a:solidFill>
            </a:endParaRPr>
          </a:p>
        </p:txBody>
      </p:sp>
      <p:sp>
        <p:nvSpPr>
          <p:cNvPr id="7" name="Elipsa 6"/>
          <p:cNvSpPr/>
          <p:nvPr/>
        </p:nvSpPr>
        <p:spPr>
          <a:xfrm>
            <a:off x="6365106" y="577516"/>
            <a:ext cx="302394" cy="2598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TekstniOkvir 7"/>
          <p:cNvSpPr txBox="1"/>
          <p:nvPr/>
        </p:nvSpPr>
        <p:spPr>
          <a:xfrm>
            <a:off x="737418" y="4999355"/>
            <a:ext cx="5005137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rgbClr val="FFC000"/>
                </a:solidFill>
              </a:rPr>
              <a:t>Trostrukim pritiskom odabirete sve povezane plohe i rubove</a:t>
            </a:r>
          </a:p>
          <a:p>
            <a:endParaRPr lang="hr-HR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9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062"/>
          <a:stretch/>
        </p:blipFill>
        <p:spPr>
          <a:xfrm>
            <a:off x="350006" y="63813"/>
            <a:ext cx="11491988" cy="6137042"/>
          </a:xfrm>
          <a:prstGeom prst="rect">
            <a:avLst/>
          </a:prstGeom>
        </p:spPr>
      </p:pic>
      <p:sp>
        <p:nvSpPr>
          <p:cNvPr id="3" name="TekstniOkvir 2"/>
          <p:cNvSpPr txBox="1"/>
          <p:nvPr/>
        </p:nvSpPr>
        <p:spPr>
          <a:xfrm>
            <a:off x="0" y="6344340"/>
            <a:ext cx="12192000" cy="113877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Za sada je objekt sastavljen od ploha i bridova. Da bi ga program shvatio kao čvrsti objekt, potrebno je odabrati naredbu </a:t>
            </a:r>
            <a:r>
              <a:rPr lang="hr-HR" sz="2400" b="1" dirty="0" smtClean="0">
                <a:solidFill>
                  <a:srgbClr val="00B0F0"/>
                </a:solidFill>
              </a:rPr>
              <a:t>Make </a:t>
            </a:r>
            <a:r>
              <a:rPr lang="hr-HR" sz="2400" b="1" dirty="0" err="1" smtClean="0">
                <a:solidFill>
                  <a:srgbClr val="00B0F0"/>
                </a:solidFill>
              </a:rPr>
              <a:t>Component</a:t>
            </a:r>
            <a:r>
              <a:rPr lang="hr-HR" sz="2400" b="1" dirty="0" smtClean="0">
                <a:solidFill>
                  <a:srgbClr val="00B0F0"/>
                </a:solidFill>
              </a:rPr>
              <a:t>…</a:t>
            </a:r>
          </a:p>
          <a:p>
            <a:pPr algn="ctr"/>
            <a:r>
              <a:rPr lang="hr-HR" sz="2000" b="1" dirty="0" smtClean="0">
                <a:solidFill>
                  <a:schemeClr val="accent3">
                    <a:lumMod val="75000"/>
                  </a:schemeClr>
                </a:solidFill>
              </a:rPr>
              <a:t>Potrebno je, dakle, pritisnuti tri puta lijevu tipku miša, potom desnu i odabrati Make </a:t>
            </a:r>
            <a:r>
              <a:rPr lang="hr-HR" sz="2000" b="1" dirty="0" err="1" smtClean="0">
                <a:solidFill>
                  <a:schemeClr val="accent3">
                    <a:lumMod val="75000"/>
                  </a:schemeClr>
                </a:solidFill>
              </a:rPr>
              <a:t>Component</a:t>
            </a:r>
            <a:endParaRPr lang="hr-HR" sz="2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Strelica udesno 3"/>
          <p:cNvSpPr/>
          <p:nvPr/>
        </p:nvSpPr>
        <p:spPr>
          <a:xfrm rot="10800000">
            <a:off x="7416977" y="3846541"/>
            <a:ext cx="1595834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235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/>
          <p:cNvSpPr txBox="1"/>
          <p:nvPr/>
        </p:nvSpPr>
        <p:spPr>
          <a:xfrm>
            <a:off x="0" y="6344340"/>
            <a:ext cx="12192000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Ime komponente možete zadati, ali i ne morate…</a:t>
            </a:r>
          </a:p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Kasnije je moguće tu istu komponentu ponovno pozvati i koristiti ju višekratno</a:t>
            </a:r>
            <a:endParaRPr lang="hr-HR" sz="2400" b="1" dirty="0">
              <a:solidFill>
                <a:srgbClr val="00B050"/>
              </a:solidFill>
            </a:endParaRPr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 rotWithShape="1">
          <a:blip r:embed="rId2"/>
          <a:srcRect b="5462"/>
          <a:stretch/>
        </p:blipFill>
        <p:spPr>
          <a:xfrm>
            <a:off x="928570" y="308042"/>
            <a:ext cx="10334860" cy="54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525"/>
          <a:stretch/>
        </p:blipFill>
        <p:spPr>
          <a:xfrm>
            <a:off x="1322962" y="744166"/>
            <a:ext cx="9546076" cy="50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224"/>
          <a:stretch/>
        </p:blipFill>
        <p:spPr>
          <a:xfrm>
            <a:off x="541581" y="199148"/>
            <a:ext cx="11108838" cy="5922252"/>
          </a:xfrm>
          <a:prstGeom prst="rect">
            <a:avLst/>
          </a:prstGeom>
        </p:spPr>
      </p:pic>
      <p:sp>
        <p:nvSpPr>
          <p:cNvPr id="3" name="TekstniOkvir 2"/>
          <p:cNvSpPr txBox="1"/>
          <p:nvPr/>
        </p:nvSpPr>
        <p:spPr>
          <a:xfrm>
            <a:off x="0" y="6344340"/>
            <a:ext cx="12192000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Sada je ta komponenta neovisna i neće se spajati s drugim crtama i </a:t>
            </a:r>
            <a:r>
              <a:rPr lang="hr-HR" sz="2400" b="1" dirty="0" err="1" smtClean="0">
                <a:solidFill>
                  <a:srgbClr val="00B050"/>
                </a:solidFill>
              </a:rPr>
              <a:t>objetima</a:t>
            </a:r>
            <a:r>
              <a:rPr lang="hr-HR" sz="2400" b="1" dirty="0" smtClean="0">
                <a:solidFill>
                  <a:srgbClr val="00B050"/>
                </a:solidFill>
              </a:rPr>
              <a:t> koje crtate. </a:t>
            </a:r>
          </a:p>
          <a:p>
            <a:pPr algn="ctr"/>
            <a:r>
              <a:rPr lang="hr-HR" sz="2400" b="1" dirty="0" smtClean="0">
                <a:solidFill>
                  <a:srgbClr val="0070C0"/>
                </a:solidFill>
              </a:rPr>
              <a:t>Ako pak želite modificirati jednom stvorenu komponentu, potrebno je </a:t>
            </a:r>
            <a:r>
              <a:rPr lang="hr-HR" sz="2400" b="1" dirty="0" err="1" smtClean="0">
                <a:solidFill>
                  <a:srgbClr val="0070C0"/>
                </a:solidFill>
              </a:rPr>
              <a:t>dvoklikom</a:t>
            </a:r>
            <a:r>
              <a:rPr lang="hr-HR" sz="2400" b="1" dirty="0" smtClean="0">
                <a:solidFill>
                  <a:srgbClr val="0070C0"/>
                </a:solidFill>
              </a:rPr>
              <a:t> „ući” u komponentu. Pri tome se pojavljuju isprekidane crte oko objekta.</a:t>
            </a:r>
            <a:endParaRPr lang="hr-HR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39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325"/>
          <a:stretch/>
        </p:blipFill>
        <p:spPr>
          <a:xfrm>
            <a:off x="1867711" y="1293357"/>
            <a:ext cx="8456578" cy="4503546"/>
          </a:xfrm>
          <a:prstGeom prst="rect">
            <a:avLst/>
          </a:prstGeom>
        </p:spPr>
      </p:pic>
      <p:sp>
        <p:nvSpPr>
          <p:cNvPr id="3" name="TekstniOkvir 2"/>
          <p:cNvSpPr txBox="1"/>
          <p:nvPr/>
        </p:nvSpPr>
        <p:spPr>
          <a:xfrm>
            <a:off x="0" y="6344340"/>
            <a:ext cx="12192000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Korištenjem alata </a:t>
            </a:r>
            <a:r>
              <a:rPr lang="hr-HR" sz="2400" b="1" dirty="0" err="1" smtClean="0">
                <a:solidFill>
                  <a:schemeClr val="accent6">
                    <a:lumMod val="75000"/>
                  </a:schemeClr>
                </a:solidFill>
              </a:rPr>
              <a:t>Measure</a:t>
            </a:r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hr-HR" sz="2400" b="1" dirty="0" err="1" smtClean="0">
                <a:solidFill>
                  <a:schemeClr val="accent6">
                    <a:lumMod val="75000"/>
                  </a:schemeClr>
                </a:solidFill>
              </a:rPr>
              <a:t>tape</a:t>
            </a:r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 ( metar ), može se označiti neka mjera te potom koristiti te oznake (</a:t>
            </a:r>
            <a:r>
              <a:rPr lang="hr-HR" sz="2400" b="1" dirty="0" err="1" smtClean="0">
                <a:solidFill>
                  <a:schemeClr val="accent6">
                    <a:lumMod val="75000"/>
                  </a:schemeClr>
                </a:solidFill>
              </a:rPr>
              <a:t>guide</a:t>
            </a:r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hr-HR" sz="2400" b="1" dirty="0" err="1" smtClean="0">
                <a:solidFill>
                  <a:schemeClr val="accent6">
                    <a:lumMod val="75000"/>
                  </a:schemeClr>
                </a:solidFill>
              </a:rPr>
              <a:t>lines</a:t>
            </a:r>
            <a:r>
              <a:rPr lang="hr-HR" sz="2400" b="1" dirty="0" smtClean="0">
                <a:solidFill>
                  <a:schemeClr val="accent6">
                    <a:lumMod val="75000"/>
                  </a:schemeClr>
                </a:solidFill>
              </a:rPr>
              <a:t>) za daljnje crtanje.</a:t>
            </a:r>
          </a:p>
          <a:p>
            <a:pPr algn="ctr"/>
            <a:r>
              <a:rPr lang="hr-HR" sz="2400" b="1" dirty="0" smtClean="0">
                <a:solidFill>
                  <a:schemeClr val="accent2"/>
                </a:solidFill>
              </a:rPr>
              <a:t>Princip korištenja je isti, odaberite početnu točku, označite bilo gdje na željenoj osi, upišite broj</a:t>
            </a:r>
            <a:endParaRPr lang="hr-HR" sz="2400" b="1" dirty="0">
              <a:solidFill>
                <a:schemeClr val="accent2"/>
              </a:solidFill>
            </a:endParaRPr>
          </a:p>
        </p:txBody>
      </p:sp>
      <p:sp>
        <p:nvSpPr>
          <p:cNvPr id="4" name="Strelica udesno 3"/>
          <p:cNvSpPr/>
          <p:nvPr/>
        </p:nvSpPr>
        <p:spPr>
          <a:xfrm rot="10800000">
            <a:off x="2296337" y="4568436"/>
            <a:ext cx="1595834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8425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555"/>
          <a:stretch/>
        </p:blipFill>
        <p:spPr>
          <a:xfrm>
            <a:off x="1126153" y="136688"/>
            <a:ext cx="9652000" cy="5127626"/>
          </a:xfrm>
          <a:prstGeom prst="rect">
            <a:avLst/>
          </a:prstGeom>
        </p:spPr>
      </p:pic>
      <p:sp>
        <p:nvSpPr>
          <p:cNvPr id="3" name="TekstniOkvir 2"/>
          <p:cNvSpPr txBox="1"/>
          <p:nvPr/>
        </p:nvSpPr>
        <p:spPr>
          <a:xfrm>
            <a:off x="0" y="6344340"/>
            <a:ext cx="1219200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hr-HR" sz="2400" b="1" dirty="0">
              <a:solidFill>
                <a:schemeClr val="accent2"/>
              </a:solidFill>
            </a:endParaRPr>
          </a:p>
        </p:txBody>
      </p:sp>
      <p:sp>
        <p:nvSpPr>
          <p:cNvPr id="4" name="Strelica udesno 3"/>
          <p:cNvSpPr/>
          <p:nvPr/>
        </p:nvSpPr>
        <p:spPr>
          <a:xfrm rot="10800000">
            <a:off x="2088680" y="2864130"/>
            <a:ext cx="2569945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trelica udesno 4"/>
          <p:cNvSpPr/>
          <p:nvPr/>
        </p:nvSpPr>
        <p:spPr>
          <a:xfrm rot="10800000">
            <a:off x="1486164" y="2954100"/>
            <a:ext cx="242505" cy="29169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TekstniOkvir 5"/>
          <p:cNvSpPr txBox="1"/>
          <p:nvPr/>
        </p:nvSpPr>
        <p:spPr>
          <a:xfrm>
            <a:off x="0" y="5657671"/>
            <a:ext cx="12192000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FF0000"/>
                </a:solidFill>
              </a:rPr>
              <a:t>Odabiremo alat za crtanje kružnice, važno je da smo još uvijek u komponenti koju modificiramo.</a:t>
            </a:r>
          </a:p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Označimo središte, povučemo proizvoljno i </a:t>
            </a:r>
            <a:r>
              <a:rPr lang="hr-HR" sz="2400" b="1" dirty="0" err="1" smtClean="0">
                <a:solidFill>
                  <a:srgbClr val="00B050"/>
                </a:solidFill>
              </a:rPr>
              <a:t>upsujemo</a:t>
            </a:r>
            <a:r>
              <a:rPr lang="hr-HR" sz="2400" b="1" dirty="0" smtClean="0">
                <a:solidFill>
                  <a:srgbClr val="00B050"/>
                </a:solidFill>
              </a:rPr>
              <a:t> broj.</a:t>
            </a:r>
            <a:endParaRPr lang="hr-HR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0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516"/>
          <a:stretch/>
        </p:blipFill>
        <p:spPr>
          <a:xfrm>
            <a:off x="1254554" y="737419"/>
            <a:ext cx="9546076" cy="507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2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t="3121" b="2978"/>
          <a:stretch/>
        </p:blipFill>
        <p:spPr>
          <a:xfrm>
            <a:off x="372196" y="140263"/>
            <a:ext cx="11447608" cy="6046528"/>
          </a:xfrm>
          <a:prstGeom prst="rect">
            <a:avLst/>
          </a:prstGeom>
        </p:spPr>
      </p:pic>
      <p:sp>
        <p:nvSpPr>
          <p:cNvPr id="3" name="TekstniOkvir 2"/>
          <p:cNvSpPr txBox="1"/>
          <p:nvPr/>
        </p:nvSpPr>
        <p:spPr>
          <a:xfrm>
            <a:off x="0" y="6359735"/>
            <a:ext cx="121920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F0"/>
                </a:solidFill>
                <a:hlinkClick r:id="rId3"/>
              </a:rPr>
              <a:t>https://www.sketchup.com/plans-and-pricing/sketchup-free</a:t>
            </a:r>
            <a:endParaRPr lang="hr-HR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0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niOkvir 2"/>
          <p:cNvSpPr txBox="1"/>
          <p:nvPr/>
        </p:nvSpPr>
        <p:spPr>
          <a:xfrm>
            <a:off x="0" y="5833540"/>
            <a:ext cx="12192000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FF0000"/>
                </a:solidFill>
              </a:rPr>
              <a:t>Odabiremo </a:t>
            </a:r>
            <a:r>
              <a:rPr lang="hr-HR" sz="2400" b="1" dirty="0" err="1" smtClean="0">
                <a:solidFill>
                  <a:srgbClr val="FF0000"/>
                </a:solidFill>
              </a:rPr>
              <a:t>Push</a:t>
            </a:r>
            <a:r>
              <a:rPr lang="hr-HR" sz="2400" b="1" dirty="0" smtClean="0">
                <a:solidFill>
                  <a:srgbClr val="FF0000"/>
                </a:solidFill>
              </a:rPr>
              <a:t>/</a:t>
            </a:r>
            <a:r>
              <a:rPr lang="hr-HR" sz="2400" b="1" dirty="0" err="1" smtClean="0">
                <a:solidFill>
                  <a:srgbClr val="FF0000"/>
                </a:solidFill>
              </a:rPr>
              <a:t>Pull</a:t>
            </a:r>
            <a:r>
              <a:rPr lang="hr-HR" sz="2400" b="1" dirty="0" smtClean="0">
                <a:solidFill>
                  <a:srgbClr val="FF0000"/>
                </a:solidFill>
              </a:rPr>
              <a:t> alat, pritisnemo jednom na kružnicu i vučemo prema dolje</a:t>
            </a:r>
          </a:p>
          <a:p>
            <a:pPr algn="ctr"/>
            <a:r>
              <a:rPr lang="hr-HR" sz="2400" b="1" dirty="0" smtClean="0">
                <a:solidFill>
                  <a:srgbClr val="92D050"/>
                </a:solidFill>
              </a:rPr>
              <a:t>Završnu točku odaberemo pritiskom na bilo koji </a:t>
            </a:r>
            <a:r>
              <a:rPr lang="hr-HR" sz="2400" b="1" dirty="0" err="1" smtClean="0">
                <a:solidFill>
                  <a:srgbClr val="92D050"/>
                </a:solidFill>
              </a:rPr>
              <a:t>doljnji</a:t>
            </a:r>
            <a:r>
              <a:rPr lang="hr-HR" sz="2400" b="1" dirty="0" smtClean="0">
                <a:solidFill>
                  <a:srgbClr val="92D050"/>
                </a:solidFill>
              </a:rPr>
              <a:t> brid.</a:t>
            </a:r>
            <a:endParaRPr lang="hr-HR" sz="2400" b="1" dirty="0">
              <a:solidFill>
                <a:srgbClr val="92D050"/>
              </a:solidFill>
            </a:endParaRPr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2"/>
          <a:srcRect b="5414"/>
          <a:stretch/>
        </p:blipFill>
        <p:spPr>
          <a:xfrm>
            <a:off x="771728" y="138504"/>
            <a:ext cx="10648544" cy="56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7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/>
          <p:cNvPicPr>
            <a:picLocks noChangeAspect="1"/>
          </p:cNvPicPr>
          <p:nvPr/>
        </p:nvPicPr>
        <p:blipFill rotWithShape="1">
          <a:blip r:embed="rId2"/>
          <a:srcRect b="5792"/>
          <a:stretch/>
        </p:blipFill>
        <p:spPr>
          <a:xfrm>
            <a:off x="1228845" y="864703"/>
            <a:ext cx="9786190" cy="5185902"/>
          </a:xfrm>
          <a:prstGeom prst="rect">
            <a:avLst/>
          </a:prstGeom>
        </p:spPr>
      </p:pic>
      <p:sp>
        <p:nvSpPr>
          <p:cNvPr id="5" name="Strelica udesno 4"/>
          <p:cNvSpPr/>
          <p:nvPr/>
        </p:nvSpPr>
        <p:spPr>
          <a:xfrm rot="10800000">
            <a:off x="5804032" y="4789183"/>
            <a:ext cx="2569945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4147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062"/>
          <a:stretch/>
        </p:blipFill>
        <p:spPr>
          <a:xfrm>
            <a:off x="498251" y="179296"/>
            <a:ext cx="11195498" cy="5978708"/>
          </a:xfrm>
          <a:prstGeom prst="rect">
            <a:avLst/>
          </a:prstGeom>
        </p:spPr>
      </p:pic>
      <p:sp>
        <p:nvSpPr>
          <p:cNvPr id="3" name="TekstniOkvir 2"/>
          <p:cNvSpPr txBox="1"/>
          <p:nvPr/>
        </p:nvSpPr>
        <p:spPr>
          <a:xfrm>
            <a:off x="0" y="6158004"/>
            <a:ext cx="1219200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FF0000"/>
                </a:solidFill>
              </a:rPr>
              <a:t>Pomicanjem pogleda pomoću pritiska na kotač miša, vidimo da je stvorena kocka s provrtom</a:t>
            </a:r>
            <a:endParaRPr lang="hr-HR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0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603"/>
          <a:stretch/>
        </p:blipFill>
        <p:spPr>
          <a:xfrm>
            <a:off x="304800" y="65783"/>
            <a:ext cx="11582400" cy="6150070"/>
          </a:xfrm>
          <a:prstGeom prst="rect">
            <a:avLst/>
          </a:prstGeom>
        </p:spPr>
      </p:pic>
      <p:sp>
        <p:nvSpPr>
          <p:cNvPr id="4" name="TekstniOkvir 3"/>
          <p:cNvSpPr txBox="1"/>
          <p:nvPr/>
        </p:nvSpPr>
        <p:spPr>
          <a:xfrm>
            <a:off x="0" y="6215853"/>
            <a:ext cx="1219200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FF0000"/>
                </a:solidFill>
              </a:rPr>
              <a:t>Pritiskom na funkcijsku tipku / izbornik, odabiremo željeno mjesto pohrane i naziv crteža</a:t>
            </a:r>
          </a:p>
        </p:txBody>
      </p:sp>
    </p:spTree>
    <p:extLst>
      <p:ext uri="{BB962C8B-B14F-4D97-AF65-F5344CB8AC3E}">
        <p14:creationId xmlns:p14="http://schemas.microsoft.com/office/powerpoint/2010/main" val="16900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414"/>
          <a:stretch/>
        </p:blipFill>
        <p:spPr>
          <a:xfrm>
            <a:off x="201762" y="503406"/>
            <a:ext cx="11632832" cy="6189224"/>
          </a:xfrm>
          <a:prstGeom prst="rect">
            <a:avLst/>
          </a:prstGeom>
        </p:spPr>
      </p:pic>
      <p:sp>
        <p:nvSpPr>
          <p:cNvPr id="3" name="Strelica udesno 2"/>
          <p:cNvSpPr/>
          <p:nvPr/>
        </p:nvSpPr>
        <p:spPr>
          <a:xfrm rot="10800000">
            <a:off x="2126977" y="5742494"/>
            <a:ext cx="2569945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trelica udesno 4"/>
          <p:cNvSpPr/>
          <p:nvPr/>
        </p:nvSpPr>
        <p:spPr>
          <a:xfrm rot="2871601">
            <a:off x="8095158" y="4395636"/>
            <a:ext cx="2569945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3011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603"/>
          <a:stretch/>
        </p:blipFill>
        <p:spPr>
          <a:xfrm>
            <a:off x="504760" y="173498"/>
            <a:ext cx="11182480" cy="5937718"/>
          </a:xfrm>
          <a:prstGeom prst="rect">
            <a:avLst/>
          </a:prstGeom>
        </p:spPr>
      </p:pic>
      <p:sp>
        <p:nvSpPr>
          <p:cNvPr id="3" name="Strelica udesno 2"/>
          <p:cNvSpPr/>
          <p:nvPr/>
        </p:nvSpPr>
        <p:spPr>
          <a:xfrm rot="13305699">
            <a:off x="1487878" y="2232378"/>
            <a:ext cx="2569945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Strelica udesno 3"/>
          <p:cNvSpPr/>
          <p:nvPr/>
        </p:nvSpPr>
        <p:spPr>
          <a:xfrm rot="13305699">
            <a:off x="2053232" y="3938276"/>
            <a:ext cx="2569945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kstniOkvir 4"/>
          <p:cNvSpPr txBox="1"/>
          <p:nvPr/>
        </p:nvSpPr>
        <p:spPr>
          <a:xfrm>
            <a:off x="0" y="6215853"/>
            <a:ext cx="12192000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70C0"/>
                </a:solidFill>
              </a:rPr>
              <a:t>Pritiskom na funkcijsku možemo preuzeti datoteku na računalo</a:t>
            </a:r>
          </a:p>
          <a:p>
            <a:pPr algn="ctr"/>
            <a:r>
              <a:rPr lang="hr-HR" sz="2400" b="1" dirty="0" smtClean="0">
                <a:solidFill>
                  <a:srgbClr val="92D050"/>
                </a:solidFill>
              </a:rPr>
              <a:t>Za ispis pomoću 3D printera je potrebno izvesti datoteku pomoću funkcije </a:t>
            </a:r>
            <a:r>
              <a:rPr lang="hr-HR" sz="2400" b="1" dirty="0" err="1" smtClean="0">
                <a:solidFill>
                  <a:srgbClr val="92D050"/>
                </a:solidFill>
              </a:rPr>
              <a:t>Export</a:t>
            </a:r>
            <a:r>
              <a:rPr lang="hr-HR" sz="2400" b="1" dirty="0" smtClean="0">
                <a:solidFill>
                  <a:srgbClr val="92D050"/>
                </a:solidFill>
              </a:rPr>
              <a:t> -&gt; .STL</a:t>
            </a:r>
          </a:p>
        </p:txBody>
      </p:sp>
    </p:spTree>
    <p:extLst>
      <p:ext uri="{BB962C8B-B14F-4D97-AF65-F5344CB8AC3E}">
        <p14:creationId xmlns:p14="http://schemas.microsoft.com/office/powerpoint/2010/main" val="244880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/>
          <p:cNvPicPr>
            <a:picLocks noChangeAspect="1"/>
          </p:cNvPicPr>
          <p:nvPr/>
        </p:nvPicPr>
        <p:blipFill rotWithShape="1">
          <a:blip r:embed="rId2"/>
          <a:srcRect b="5792"/>
          <a:stretch/>
        </p:blipFill>
        <p:spPr>
          <a:xfrm>
            <a:off x="616085" y="227173"/>
            <a:ext cx="10959830" cy="5807836"/>
          </a:xfrm>
          <a:prstGeom prst="rect">
            <a:avLst/>
          </a:prstGeom>
        </p:spPr>
      </p:pic>
      <p:sp>
        <p:nvSpPr>
          <p:cNvPr id="4" name="Strelica udesno 3"/>
          <p:cNvSpPr/>
          <p:nvPr/>
        </p:nvSpPr>
        <p:spPr>
          <a:xfrm rot="10800000">
            <a:off x="5096319" y="3254933"/>
            <a:ext cx="2569945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4559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/>
          <p:cNvSpPr txBox="1"/>
          <p:nvPr/>
        </p:nvSpPr>
        <p:spPr>
          <a:xfrm>
            <a:off x="0" y="4278898"/>
            <a:ext cx="12192000" cy="15696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70C0"/>
                </a:solidFill>
              </a:rPr>
              <a:t>Izradio: Darko </a:t>
            </a:r>
            <a:r>
              <a:rPr lang="hr-HR" sz="2400" b="1" dirty="0" err="1" smtClean="0">
                <a:solidFill>
                  <a:srgbClr val="0070C0"/>
                </a:solidFill>
              </a:rPr>
              <a:t>Ratkajec</a:t>
            </a:r>
            <a:r>
              <a:rPr lang="hr-HR" sz="2400" b="1" dirty="0" smtClean="0">
                <a:solidFill>
                  <a:srgbClr val="0070C0"/>
                </a:solidFill>
              </a:rPr>
              <a:t>, </a:t>
            </a:r>
            <a:r>
              <a:rPr lang="hr-HR" sz="2400" b="1" dirty="0" err="1" smtClean="0">
                <a:solidFill>
                  <a:srgbClr val="0070C0"/>
                </a:solidFill>
              </a:rPr>
              <a:t>mag.ing.el</a:t>
            </a:r>
            <a:r>
              <a:rPr lang="hr-HR" sz="2400" b="1" dirty="0" smtClean="0">
                <a:solidFill>
                  <a:srgbClr val="0070C0"/>
                </a:solidFill>
              </a:rPr>
              <a:t>.</a:t>
            </a:r>
          </a:p>
          <a:p>
            <a:pPr algn="ctr"/>
            <a:r>
              <a:rPr lang="hr-HR" sz="2400" b="1" dirty="0" smtClean="0">
                <a:solidFill>
                  <a:srgbClr val="0070C0"/>
                </a:solidFill>
              </a:rPr>
              <a:t>Elektrotehnička i prometna škola Osijek</a:t>
            </a:r>
          </a:p>
          <a:p>
            <a:pPr algn="ctr"/>
            <a:r>
              <a:rPr lang="hr-HR" sz="2400" b="1" dirty="0" smtClean="0">
                <a:solidFill>
                  <a:srgbClr val="0070C0"/>
                </a:solidFill>
              </a:rPr>
              <a:t>Autorska prava zadržana </a:t>
            </a:r>
            <a:r>
              <a:rPr lang="hr-HR" sz="2400" b="1" dirty="0" smtClean="0">
                <a:solidFill>
                  <a:srgbClr val="0070C0"/>
                </a:solidFill>
              </a:rPr>
              <a:t>©</a:t>
            </a:r>
            <a:endParaRPr lang="hr-HR" sz="2400" b="1" dirty="0" smtClean="0">
              <a:solidFill>
                <a:srgbClr val="0070C0"/>
              </a:solidFill>
            </a:endParaRPr>
          </a:p>
          <a:p>
            <a:pPr algn="ctr"/>
            <a:r>
              <a:rPr lang="hr-HR" sz="2400" b="1" dirty="0" smtClean="0">
                <a:solidFill>
                  <a:srgbClr val="0070C0"/>
                </a:solidFill>
              </a:rPr>
              <a:t>23.03.2020</a:t>
            </a:r>
            <a:endParaRPr lang="hr-HR" sz="2400" b="1" dirty="0" smtClean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94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4965"/>
          <a:stretch/>
        </p:blipFill>
        <p:spPr>
          <a:xfrm>
            <a:off x="0" y="0"/>
            <a:ext cx="12192000" cy="6517532"/>
          </a:xfrm>
          <a:prstGeom prst="rect">
            <a:avLst/>
          </a:prstGeom>
        </p:spPr>
      </p:pic>
      <p:sp>
        <p:nvSpPr>
          <p:cNvPr id="4" name="TekstniOkvir 3"/>
          <p:cNvSpPr txBox="1"/>
          <p:nvPr/>
        </p:nvSpPr>
        <p:spPr>
          <a:xfrm>
            <a:off x="0" y="6359735"/>
            <a:ext cx="1219200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Prijava pomoću Google računa</a:t>
            </a:r>
            <a:endParaRPr lang="hr-HR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84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532"/>
          <a:stretch/>
        </p:blipFill>
        <p:spPr>
          <a:xfrm>
            <a:off x="0" y="0"/>
            <a:ext cx="12192000" cy="6478621"/>
          </a:xfrm>
          <a:prstGeom prst="rect">
            <a:avLst/>
          </a:prstGeom>
        </p:spPr>
      </p:pic>
      <p:sp>
        <p:nvSpPr>
          <p:cNvPr id="4" name="TekstniOkvir 3"/>
          <p:cNvSpPr txBox="1"/>
          <p:nvPr/>
        </p:nvSpPr>
        <p:spPr>
          <a:xfrm>
            <a:off x="0" y="6359735"/>
            <a:ext cx="1219200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Odaberite </a:t>
            </a:r>
            <a:r>
              <a:rPr lang="hr-HR" sz="2400" b="1" dirty="0" err="1" smtClean="0">
                <a:solidFill>
                  <a:srgbClr val="00B050"/>
                </a:solidFill>
              </a:rPr>
              <a:t>Create</a:t>
            </a:r>
            <a:r>
              <a:rPr lang="hr-HR" sz="2400" b="1" dirty="0" smtClean="0">
                <a:solidFill>
                  <a:srgbClr val="00B050"/>
                </a:solidFill>
              </a:rPr>
              <a:t> New -&gt; </a:t>
            </a:r>
            <a:r>
              <a:rPr lang="hr-HR" sz="2400" b="1" dirty="0" err="1" smtClean="0">
                <a:solidFill>
                  <a:srgbClr val="00B050"/>
                </a:solidFill>
              </a:rPr>
              <a:t>Simple</a:t>
            </a:r>
            <a:r>
              <a:rPr lang="hr-HR" sz="2400" b="1" dirty="0" smtClean="0">
                <a:solidFill>
                  <a:srgbClr val="00B050"/>
                </a:solidFill>
              </a:rPr>
              <a:t> Template - </a:t>
            </a:r>
            <a:r>
              <a:rPr lang="hr-HR" sz="2400" b="1" dirty="0" err="1" smtClean="0">
                <a:solidFill>
                  <a:srgbClr val="00B050"/>
                </a:solidFill>
              </a:rPr>
              <a:t>Millimeters</a:t>
            </a:r>
            <a:endParaRPr lang="hr-HR" sz="2400" b="1" dirty="0">
              <a:solidFill>
                <a:srgbClr val="00B050"/>
              </a:solidFill>
            </a:endParaRPr>
          </a:p>
        </p:txBody>
      </p:sp>
      <p:sp>
        <p:nvSpPr>
          <p:cNvPr id="5" name="Strelica udesno 4"/>
          <p:cNvSpPr/>
          <p:nvPr/>
        </p:nvSpPr>
        <p:spPr>
          <a:xfrm rot="10800000">
            <a:off x="4726003" y="2117558"/>
            <a:ext cx="2569945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5341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6383"/>
          <a:stretch/>
        </p:blipFill>
        <p:spPr>
          <a:xfrm>
            <a:off x="0" y="0"/>
            <a:ext cx="12192000" cy="6420255"/>
          </a:xfrm>
          <a:prstGeom prst="rect">
            <a:avLst/>
          </a:prstGeom>
        </p:spPr>
      </p:pic>
      <p:sp>
        <p:nvSpPr>
          <p:cNvPr id="4" name="Strelica udesno 3"/>
          <p:cNvSpPr/>
          <p:nvPr/>
        </p:nvSpPr>
        <p:spPr>
          <a:xfrm rot="10800000">
            <a:off x="5053262" y="2030931"/>
            <a:ext cx="2569945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kstniOkvir 4"/>
          <p:cNvSpPr txBox="1"/>
          <p:nvPr/>
        </p:nvSpPr>
        <p:spPr>
          <a:xfrm>
            <a:off x="0" y="6359735"/>
            <a:ext cx="1219200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Odaberite i obrišite gospođicu</a:t>
            </a:r>
            <a:endParaRPr lang="hr-HR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45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4965"/>
          <a:stretch/>
        </p:blipFill>
        <p:spPr>
          <a:xfrm>
            <a:off x="0" y="0"/>
            <a:ext cx="12192000" cy="6517532"/>
          </a:xfrm>
          <a:prstGeom prst="rect">
            <a:avLst/>
          </a:prstGeom>
        </p:spPr>
      </p:pic>
      <p:sp>
        <p:nvSpPr>
          <p:cNvPr id="3" name="TekstniOkvir 2"/>
          <p:cNvSpPr txBox="1"/>
          <p:nvPr/>
        </p:nvSpPr>
        <p:spPr>
          <a:xfrm>
            <a:off x="0" y="6359735"/>
            <a:ext cx="1219200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Odaberite alat za crtanje pravokutnika</a:t>
            </a:r>
            <a:endParaRPr lang="hr-HR" sz="2400" b="1" dirty="0">
              <a:solidFill>
                <a:srgbClr val="00B050"/>
              </a:solidFill>
            </a:endParaRPr>
          </a:p>
        </p:txBody>
      </p:sp>
      <p:sp>
        <p:nvSpPr>
          <p:cNvPr id="4" name="Strelica udesno 3"/>
          <p:cNvSpPr/>
          <p:nvPr/>
        </p:nvSpPr>
        <p:spPr>
          <a:xfrm rot="10800000">
            <a:off x="1232032" y="2787128"/>
            <a:ext cx="2569945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Strelica udesno 4"/>
          <p:cNvSpPr/>
          <p:nvPr/>
        </p:nvSpPr>
        <p:spPr>
          <a:xfrm rot="10800000">
            <a:off x="433134" y="3619902"/>
            <a:ext cx="242505" cy="29169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0250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248"/>
          <a:stretch/>
        </p:blipFill>
        <p:spPr>
          <a:xfrm>
            <a:off x="381802" y="0"/>
            <a:ext cx="11428396" cy="6091094"/>
          </a:xfrm>
          <a:prstGeom prst="rect">
            <a:avLst/>
          </a:prstGeom>
        </p:spPr>
      </p:pic>
      <p:sp>
        <p:nvSpPr>
          <p:cNvPr id="5" name="TekstniOkvir 4"/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Odaberite prvu točku u ishodištu koordinatnog sustava, a drugu točku označite bilo gdje u prostoru. Potom u </a:t>
            </a:r>
            <a:r>
              <a:rPr lang="hr-HR" sz="2400" b="1" dirty="0" err="1" smtClean="0">
                <a:solidFill>
                  <a:srgbClr val="00B050"/>
                </a:solidFill>
              </a:rPr>
              <a:t>doljnjem</a:t>
            </a:r>
            <a:r>
              <a:rPr lang="hr-HR" sz="2400" b="1" dirty="0" smtClean="0">
                <a:solidFill>
                  <a:srgbClr val="00B050"/>
                </a:solidFill>
              </a:rPr>
              <a:t> desnom kutu možete vidjeti dimenziju objekta koji ste nacrtali.</a:t>
            </a:r>
            <a:endParaRPr lang="hr-HR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 rotWithShape="1">
          <a:blip r:embed="rId2"/>
          <a:srcRect b="5224"/>
          <a:stretch/>
        </p:blipFill>
        <p:spPr>
          <a:xfrm>
            <a:off x="969313" y="264960"/>
            <a:ext cx="9475301" cy="5051394"/>
          </a:xfrm>
          <a:prstGeom prst="rect">
            <a:avLst/>
          </a:prstGeom>
        </p:spPr>
      </p:pic>
      <p:sp>
        <p:nvSpPr>
          <p:cNvPr id="3" name="TekstniOkvir 2"/>
          <p:cNvSpPr txBox="1"/>
          <p:nvPr/>
        </p:nvSpPr>
        <p:spPr>
          <a:xfrm>
            <a:off x="0" y="5772594"/>
            <a:ext cx="12192000" cy="15696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hr-HR" sz="2400" b="1" dirty="0" smtClean="0">
                <a:solidFill>
                  <a:srgbClr val="00B050"/>
                </a:solidFill>
              </a:rPr>
              <a:t>Dok još niste odabrali ni jednu drugu naredbu, možete upisivati željene dimenzije objekta, samo počnite pisati brojke odvojene zarezom, </a:t>
            </a:r>
            <a:r>
              <a:rPr lang="hr-HR" sz="2400" b="1" dirty="0" err="1" smtClean="0">
                <a:solidFill>
                  <a:srgbClr val="7030A0"/>
                </a:solidFill>
              </a:rPr>
              <a:t>npr</a:t>
            </a:r>
            <a:r>
              <a:rPr lang="hr-HR" sz="2400" b="1" dirty="0" smtClean="0">
                <a:solidFill>
                  <a:srgbClr val="7030A0"/>
                </a:solidFill>
              </a:rPr>
              <a:t> 100,100</a:t>
            </a:r>
          </a:p>
          <a:p>
            <a:pPr algn="ctr"/>
            <a:r>
              <a:rPr lang="hr-HR" sz="2400" b="1" dirty="0" smtClean="0">
                <a:solidFill>
                  <a:srgbClr val="00B0F0"/>
                </a:solidFill>
              </a:rPr>
              <a:t>Ako želite pisati brojeve s decimalnom točkom, upotrijebite točku  </a:t>
            </a:r>
            <a:r>
              <a:rPr lang="hr-HR" sz="2400" b="1" dirty="0" smtClean="0">
                <a:solidFill>
                  <a:srgbClr val="7030A0"/>
                </a:solidFill>
              </a:rPr>
              <a:t>npr. 100.25</a:t>
            </a:r>
          </a:p>
          <a:p>
            <a:pPr algn="ctr"/>
            <a:endParaRPr lang="hr-HR" sz="2400" b="1" dirty="0">
              <a:solidFill>
                <a:srgbClr val="00B050"/>
              </a:solidFill>
            </a:endParaRPr>
          </a:p>
        </p:txBody>
      </p:sp>
      <p:sp>
        <p:nvSpPr>
          <p:cNvPr id="5" name="Pravokutnik 4"/>
          <p:cNvSpPr/>
          <p:nvPr/>
        </p:nvSpPr>
        <p:spPr>
          <a:xfrm>
            <a:off x="7905416" y="4822579"/>
            <a:ext cx="2666198" cy="72189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642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55" y="791436"/>
            <a:ext cx="3219615" cy="5493032"/>
          </a:xfrm>
          <a:prstGeom prst="rect">
            <a:avLst/>
          </a:prstGeom>
        </p:spPr>
      </p:pic>
      <p:sp>
        <p:nvSpPr>
          <p:cNvPr id="3" name="Strelica udesno 2"/>
          <p:cNvSpPr/>
          <p:nvPr/>
        </p:nvSpPr>
        <p:spPr>
          <a:xfrm rot="10800000">
            <a:off x="9596387" y="4429305"/>
            <a:ext cx="1565709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Strelica udesno 3"/>
          <p:cNvSpPr/>
          <p:nvPr/>
        </p:nvSpPr>
        <p:spPr>
          <a:xfrm rot="8037907">
            <a:off x="8203198" y="2430992"/>
            <a:ext cx="2569945" cy="471638"/>
          </a:xfrm>
          <a:prstGeom prst="rightArrow">
            <a:avLst/>
          </a:prstGeom>
          <a:solidFill>
            <a:srgbClr val="FFFF00"/>
          </a:solidFill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5" name="TekstniOkvir 4"/>
          <p:cNvSpPr txBox="1"/>
          <p:nvPr/>
        </p:nvSpPr>
        <p:spPr>
          <a:xfrm>
            <a:off x="914401" y="2937787"/>
            <a:ext cx="5005137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r-HR" sz="2400" b="1" dirty="0" smtClean="0">
                <a:solidFill>
                  <a:srgbClr val="00B050"/>
                </a:solidFill>
              </a:rPr>
              <a:t>Odaberite preciznost kojom želite raditi, npr. broj s dvije decimale</a:t>
            </a:r>
            <a:endParaRPr lang="hr-HR" sz="2400" b="1" dirty="0" smtClean="0">
              <a:solidFill>
                <a:srgbClr val="7030A0"/>
              </a:solidFill>
            </a:endParaRPr>
          </a:p>
          <a:p>
            <a:endParaRPr lang="hr-HR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5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445</Words>
  <Application>Microsoft Office PowerPoint</Application>
  <PresentationFormat>Široki zaslon</PresentationFormat>
  <Paragraphs>35</Paragraphs>
  <Slides>27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sustava Office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DR</dc:creator>
  <cp:lastModifiedBy>DR</cp:lastModifiedBy>
  <cp:revision>11</cp:revision>
  <dcterms:created xsi:type="dcterms:W3CDTF">2020-03-23T14:52:10Z</dcterms:created>
  <dcterms:modified xsi:type="dcterms:W3CDTF">2020-03-23T16:38:03Z</dcterms:modified>
</cp:coreProperties>
</file>